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0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2" d="100"/>
          <a:sy n="72" d="100"/>
        </p:scale>
        <p:origin x="4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33D24-5C8D-4FF5-9285-0A122688A8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BABC1A-D33B-4BEB-B3AD-4960E3891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865FD-15BD-4E85-AAA8-5015646CB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BF0CC-615B-444B-864D-F472C3D5A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3CB67-A41D-4513-92BF-B7A9ADD0D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54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B0151-A10D-4A70-B040-3BA96FB98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F71F9-B47C-461B-820B-2A7CEFB708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DF77D-2490-49AB-A116-B1F3C6E20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09F8C-A6A0-4F71-8347-829A3F1B4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815BD-62CC-4211-B649-7F931FEC8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2504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0FD1B1-38B6-4418-B0C1-F65645BA27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12B73-BF3C-48C7-8DFB-F78DA684EF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30D5B-2CAF-4FDD-AC57-E9408916A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3EF7D-7C5D-406B-A524-A302523FC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89F53-C57C-40A1-A31F-707369DF7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514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2352C-F134-45A8-A251-B6E120330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0DAEC-EAC3-4981-B419-E1CFE69AE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91CA5-D4A2-477D-891A-43CE0D536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E57C8-8F53-4E0B-9BD4-18B3B28B4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A9D2D-ECC9-49EA-823F-56B463B54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0386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0B31-7C9B-4E13-A4F3-22BD6A089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BE2E2-FA26-4D0A-8579-CD6E36FCD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B2900-7337-4EE7-8257-5DCCA786C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B9429-5303-4371-BB8C-C197E9CF5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47BB9-2386-4C94-80F4-420BB3C83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0313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EEF76-3C60-4A72-B232-671CBEDAC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77EB4-9332-4845-9997-717B83039E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5770E6-7285-4F20-A20B-F94D1ABFB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80A85F-EFB4-4A99-8D2E-A907E5F47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5A7FB9-DDF1-4997-86BD-D3710CBC5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36253-62B1-41DA-B6CF-01A0F6C6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1271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02B7D-0B83-43A2-B0D4-C9A00B5F8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B69BC-FE82-4206-AAF1-F98007957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523CD2-430A-4AD7-B3E0-FDC5B6B29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7F14BE-1ABA-4F4C-A287-62BD631F6E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6553F6-B0E8-404A-A2A6-74AF2E57CA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F4C6AA-971D-444C-BF9A-136C24716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B66561-0D83-424B-82EF-C5EC2F4B2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AD1AA9-6062-4BFD-92CA-9FED2826D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2524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B74FC-2842-4081-B975-A199C7FBD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943A0F-7CF0-4E81-B1A7-018DFA426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2B8262-07EA-44F1-B7C3-790BC6376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26C7E1-9E41-4D67-A5CB-D18C1BD5F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4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8E7990-8EE0-41AA-85E7-261453C56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4076B2-51CD-4309-9B4E-F332DAF08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BB7C1-F3EE-47BF-A1AB-ABAA06FB5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186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E2AD9-F2A5-49F3-A7F0-013CE672D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7100A-CCE0-4A82-BB37-D825AB497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F5C788-2B0B-4CAC-8A95-67EC8A570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641BB0-15EC-41F9-B52E-091FB13D4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F13CBB-10D9-46A3-A138-95C78C855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3EB07-4883-47B3-868F-553F9522A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03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D85A8-98CD-4B4A-AD36-51ABBF4E8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D89CB7-AEA0-4F7E-AB6B-AA4D94EB47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24DAC-2AB7-4E67-B606-9CA81A876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6A1C0-0573-4793-BFE1-1CE116C90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B122F-962B-41C2-86D9-FA19A283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339CA-789C-45E6-AAD4-F0EF63E47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6752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D57418-B4B1-426F-A5FD-C653846F9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F5A5EC-ED66-4B0C-9DC5-07AA2EEC4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E4C03-272D-4E90-862F-202B0D59FD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2A4CC-4F50-4FDA-B33A-DFF15DBA1F9B}" type="datetimeFigureOut">
              <a:rPr lang="en-GB" smtClean="0"/>
              <a:t>30/01/2024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5A743-BF26-477B-AB26-8860734B44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8BD13-BDF6-45F8-8224-AC1B0BA60A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44534-18B6-4499-9979-8FE2CDF1AC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754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sky, outdoor, antenna&#10;&#10;Description automatically generated">
            <a:extLst>
              <a:ext uri="{FF2B5EF4-FFF2-40B4-BE49-F238E27FC236}">
                <a16:creationId xmlns:a16="http://schemas.microsoft.com/office/drawing/2014/main" id="{90B72638-59F2-4A84-A8BA-692320891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09" y="983848"/>
            <a:ext cx="3707938" cy="49250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6792A3-0EC5-4168-BCFE-D1857C05F225}"/>
              </a:ext>
            </a:extLst>
          </p:cNvPr>
          <p:cNvSpPr txBox="1"/>
          <p:nvPr/>
        </p:nvSpPr>
        <p:spPr>
          <a:xfrm>
            <a:off x="6690167" y="2245489"/>
            <a:ext cx="346255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G3OHH Rotator Controller</a:t>
            </a:r>
          </a:p>
          <a:p>
            <a:r>
              <a:rPr lang="en-GB" dirty="0"/>
              <a:t>Designed by G0CIT</a:t>
            </a:r>
          </a:p>
          <a:p>
            <a:endParaRPr lang="en-GB" dirty="0"/>
          </a:p>
          <a:p>
            <a:r>
              <a:rPr lang="en-GB" dirty="0"/>
              <a:t>Version 1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Basic instructions and design notes</a:t>
            </a:r>
          </a:p>
        </p:txBody>
      </p:sp>
    </p:spTree>
    <p:extLst>
      <p:ext uri="{BB962C8B-B14F-4D97-AF65-F5344CB8AC3E}">
        <p14:creationId xmlns:p14="http://schemas.microsoft.com/office/powerpoint/2010/main" val="3863527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272EBD7-F082-46B8-BB6F-985541BFA8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3" t="24098" r="30129" b="19739"/>
          <a:stretch/>
        </p:blipFill>
        <p:spPr>
          <a:xfrm rot="16200000">
            <a:off x="4686317" y="1167608"/>
            <a:ext cx="2407533" cy="33132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343E7E-BE73-4FB0-8E0C-6532E764A6CD}"/>
              </a:ext>
            </a:extLst>
          </p:cNvPr>
          <p:cNvSpPr/>
          <p:nvPr/>
        </p:nvSpPr>
        <p:spPr>
          <a:xfrm>
            <a:off x="4664597" y="1898248"/>
            <a:ext cx="2280213" cy="671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C385F7E-D7F0-49FD-AB48-E2E30916E26E}"/>
              </a:ext>
            </a:extLst>
          </p:cNvPr>
          <p:cNvCxnSpPr>
            <a:cxnSpLocks/>
          </p:cNvCxnSpPr>
          <p:nvPr/>
        </p:nvCxnSpPr>
        <p:spPr>
          <a:xfrm>
            <a:off x="1944547" y="2129742"/>
            <a:ext cx="2569580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D2BB5E7-05B4-468F-92DC-59508BDB53C5}"/>
              </a:ext>
            </a:extLst>
          </p:cNvPr>
          <p:cNvSpPr txBox="1"/>
          <p:nvPr/>
        </p:nvSpPr>
        <p:spPr>
          <a:xfrm>
            <a:off x="1041722" y="2199190"/>
            <a:ext cx="2749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Beacon information</a:t>
            </a:r>
          </a:p>
          <a:p>
            <a:r>
              <a:rPr lang="en-GB" dirty="0"/>
              <a:t>Callsign, frequency, Locator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1AB701-B079-4783-B1A9-C3A41CD89309}"/>
              </a:ext>
            </a:extLst>
          </p:cNvPr>
          <p:cNvSpPr/>
          <p:nvPr/>
        </p:nvSpPr>
        <p:spPr>
          <a:xfrm>
            <a:off x="6701742" y="3037390"/>
            <a:ext cx="532435" cy="39161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017E36-0244-48A3-9047-60E3608CD7C0}"/>
              </a:ext>
            </a:extLst>
          </p:cNvPr>
          <p:cNvCxnSpPr>
            <a:cxnSpLocks/>
          </p:cNvCxnSpPr>
          <p:nvPr/>
        </p:nvCxnSpPr>
        <p:spPr>
          <a:xfrm flipV="1">
            <a:off x="659757" y="2951543"/>
            <a:ext cx="4004840" cy="1055225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FE53BD6-FDB5-4444-8B36-8A2C86E49931}"/>
              </a:ext>
            </a:extLst>
          </p:cNvPr>
          <p:cNvSpPr txBox="1"/>
          <p:nvPr/>
        </p:nvSpPr>
        <p:spPr>
          <a:xfrm>
            <a:off x="339667" y="4027988"/>
            <a:ext cx="3146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Bearing and distance calculated</a:t>
            </a:r>
          </a:p>
          <a:p>
            <a:r>
              <a:rPr lang="en-GB" dirty="0"/>
              <a:t>From home station QRA</a:t>
            </a:r>
          </a:p>
          <a:p>
            <a:r>
              <a:rPr lang="en-GB" dirty="0"/>
              <a:t>Currently set as IO83VC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9C5E573-8E88-442B-8732-6E4D157C17A7}"/>
              </a:ext>
            </a:extLst>
          </p:cNvPr>
          <p:cNvCxnSpPr>
            <a:cxnSpLocks/>
          </p:cNvCxnSpPr>
          <p:nvPr/>
        </p:nvCxnSpPr>
        <p:spPr>
          <a:xfrm flipH="1" flipV="1">
            <a:off x="5185458" y="3981691"/>
            <a:ext cx="619245" cy="232651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3B3239-66C5-4A5B-A6BC-2EC2F509E33D}"/>
              </a:ext>
            </a:extLst>
          </p:cNvPr>
          <p:cNvCxnSpPr>
            <a:cxnSpLocks/>
          </p:cNvCxnSpPr>
          <p:nvPr/>
        </p:nvCxnSpPr>
        <p:spPr>
          <a:xfrm flipV="1">
            <a:off x="5804703" y="3981691"/>
            <a:ext cx="1035935" cy="232651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52D4F0C-3DAB-4F43-829A-40C8A6B49FE6}"/>
              </a:ext>
            </a:extLst>
          </p:cNvPr>
          <p:cNvSpPr txBox="1"/>
          <p:nvPr/>
        </p:nvSpPr>
        <p:spPr>
          <a:xfrm>
            <a:off x="6264903" y="5754545"/>
            <a:ext cx="2403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Scroll between beacons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FBCBBC-4DDC-40EE-B706-83894595AB2F}"/>
              </a:ext>
            </a:extLst>
          </p:cNvPr>
          <p:cNvSpPr/>
          <p:nvPr/>
        </p:nvSpPr>
        <p:spPr>
          <a:xfrm>
            <a:off x="4560425" y="2700664"/>
            <a:ext cx="2804352" cy="229659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75C8060-885F-4D64-AF83-B9A144CFB3B1}"/>
              </a:ext>
            </a:extLst>
          </p:cNvPr>
          <p:cNvCxnSpPr>
            <a:cxnSpLocks/>
          </p:cNvCxnSpPr>
          <p:nvPr/>
        </p:nvCxnSpPr>
        <p:spPr>
          <a:xfrm flipH="1" flipV="1">
            <a:off x="7258830" y="3429000"/>
            <a:ext cx="1747554" cy="146709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831751-443D-4FE5-8B7E-F10A3EC2E1CF}"/>
              </a:ext>
            </a:extLst>
          </p:cNvPr>
          <p:cNvSpPr txBox="1"/>
          <p:nvPr/>
        </p:nvSpPr>
        <p:spPr>
          <a:xfrm>
            <a:off x="8790113" y="4384966"/>
            <a:ext cx="2316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Current Beam Heading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E29F32-38CA-493C-869B-7D80E46130A3}"/>
              </a:ext>
            </a:extLst>
          </p:cNvPr>
          <p:cNvSpPr txBox="1"/>
          <p:nvPr/>
        </p:nvSpPr>
        <p:spPr>
          <a:xfrm>
            <a:off x="3646261" y="549797"/>
            <a:ext cx="5143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Normal Operations</a:t>
            </a:r>
          </a:p>
        </p:txBody>
      </p:sp>
    </p:spTree>
    <p:extLst>
      <p:ext uri="{BB962C8B-B14F-4D97-AF65-F5344CB8AC3E}">
        <p14:creationId xmlns:p14="http://schemas.microsoft.com/office/powerpoint/2010/main" val="4113550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272EBD7-F082-46B8-BB6F-985541BFA8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3" t="24098" r="30129" b="19739"/>
          <a:stretch/>
        </p:blipFill>
        <p:spPr>
          <a:xfrm rot="16200000">
            <a:off x="1015709" y="96950"/>
            <a:ext cx="2407533" cy="3313227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017E36-0244-48A3-9047-60E3608CD7C0}"/>
              </a:ext>
            </a:extLst>
          </p:cNvPr>
          <p:cNvCxnSpPr>
            <a:cxnSpLocks/>
          </p:cNvCxnSpPr>
          <p:nvPr/>
        </p:nvCxnSpPr>
        <p:spPr>
          <a:xfrm flipV="1">
            <a:off x="659757" y="2700664"/>
            <a:ext cx="1796218" cy="1306104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FE53BD6-FDB5-4444-8B36-8A2C86E49931}"/>
              </a:ext>
            </a:extLst>
          </p:cNvPr>
          <p:cNvSpPr txBox="1"/>
          <p:nvPr/>
        </p:nvSpPr>
        <p:spPr>
          <a:xfrm>
            <a:off x="339667" y="4027988"/>
            <a:ext cx="2469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Press the band selection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2D4F0C-3DAB-4F43-829A-40C8A6B49FE6}"/>
              </a:ext>
            </a:extLst>
          </p:cNvPr>
          <p:cNvSpPr txBox="1"/>
          <p:nvPr/>
        </p:nvSpPr>
        <p:spPr>
          <a:xfrm>
            <a:off x="6386185" y="5048105"/>
            <a:ext cx="54534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Band will select the list of beacons available</a:t>
            </a:r>
          </a:p>
          <a:p>
            <a:endParaRPr lang="en-GB" dirty="0"/>
          </a:p>
          <a:p>
            <a:r>
              <a:rPr lang="en-GB" dirty="0"/>
              <a:t>After selection the interface will automatically  return to</a:t>
            </a:r>
          </a:p>
          <a:p>
            <a:r>
              <a:rPr lang="en-GB" dirty="0"/>
              <a:t>The operations screen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E29F32-38CA-493C-869B-7D80E46130A3}"/>
              </a:ext>
            </a:extLst>
          </p:cNvPr>
          <p:cNvSpPr txBox="1"/>
          <p:nvPr/>
        </p:nvSpPr>
        <p:spPr>
          <a:xfrm>
            <a:off x="3646261" y="549797"/>
            <a:ext cx="5143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Changing Band</a:t>
            </a:r>
          </a:p>
        </p:txBody>
      </p:sp>
      <p:pic>
        <p:nvPicPr>
          <p:cNvPr id="18" name="Picture 1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C1453D2-5177-40EF-A0E5-B5DCB8A811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2" t="26136" r="35315" b="26216"/>
          <a:stretch/>
        </p:blipFill>
        <p:spPr>
          <a:xfrm rot="16200000">
            <a:off x="3574317" y="3552649"/>
            <a:ext cx="2133789" cy="276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49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272EBD7-F082-46B8-BB6F-985541BFA8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3" t="24098" r="30129" b="19739"/>
          <a:stretch/>
        </p:blipFill>
        <p:spPr>
          <a:xfrm rot="16200000">
            <a:off x="1015709" y="96950"/>
            <a:ext cx="2407533" cy="3313227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017E36-0244-48A3-9047-60E3608CD7C0}"/>
              </a:ext>
            </a:extLst>
          </p:cNvPr>
          <p:cNvCxnSpPr>
            <a:cxnSpLocks/>
          </p:cNvCxnSpPr>
          <p:nvPr/>
        </p:nvCxnSpPr>
        <p:spPr>
          <a:xfrm flipV="1">
            <a:off x="659757" y="2268638"/>
            <a:ext cx="1458410" cy="173813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FE53BD6-FDB5-4444-8B36-8A2C86E49931}"/>
              </a:ext>
            </a:extLst>
          </p:cNvPr>
          <p:cNvSpPr txBox="1"/>
          <p:nvPr/>
        </p:nvSpPr>
        <p:spPr>
          <a:xfrm>
            <a:off x="339667" y="4027988"/>
            <a:ext cx="3197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Press Rotate to re-position the </a:t>
            </a:r>
          </a:p>
          <a:p>
            <a:r>
              <a:rPr lang="en-GB" dirty="0"/>
              <a:t>Antenna to the required Beacon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2D4F0C-3DAB-4F43-829A-40C8A6B49FE6}"/>
              </a:ext>
            </a:extLst>
          </p:cNvPr>
          <p:cNvSpPr txBox="1"/>
          <p:nvPr/>
        </p:nvSpPr>
        <p:spPr>
          <a:xfrm>
            <a:off x="5728953" y="5048105"/>
            <a:ext cx="5173917" cy="16466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The screen will change to show the starting bearing</a:t>
            </a:r>
          </a:p>
          <a:p>
            <a:r>
              <a:rPr lang="en-GB" dirty="0"/>
              <a:t>The target bearing and the name and frequency of </a:t>
            </a:r>
            <a:r>
              <a:rPr lang="en-GB" dirty="0" err="1"/>
              <a:t>th</a:t>
            </a:r>
            <a:endParaRPr lang="en-GB" dirty="0"/>
          </a:p>
          <a:p>
            <a:r>
              <a:rPr lang="en-GB" dirty="0"/>
              <a:t>Chosen beacon.</a:t>
            </a:r>
          </a:p>
          <a:p>
            <a:endParaRPr lang="en-GB" dirty="0"/>
          </a:p>
          <a:p>
            <a:r>
              <a:rPr lang="en-GB" dirty="0"/>
              <a:t>The screen will return upon completion of rotation. </a:t>
            </a:r>
          </a:p>
          <a:p>
            <a:r>
              <a:rPr lang="en-GB" sz="1100" dirty="0">
                <a:solidFill>
                  <a:srgbClr val="FF0000"/>
                </a:solidFill>
              </a:rPr>
              <a:t>(Known bug, if rotation is not possible this screen will not exit. Please restart the unit)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E29F32-38CA-493C-869B-7D80E46130A3}"/>
              </a:ext>
            </a:extLst>
          </p:cNvPr>
          <p:cNvSpPr txBox="1"/>
          <p:nvPr/>
        </p:nvSpPr>
        <p:spPr>
          <a:xfrm>
            <a:off x="3646261" y="549797"/>
            <a:ext cx="5143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Initiating Rotation</a:t>
            </a:r>
          </a:p>
        </p:txBody>
      </p:sp>
      <p:pic>
        <p:nvPicPr>
          <p:cNvPr id="8" name="Picture 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03C784D-F985-4AC4-8B76-B06FE6AD18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89" t="30549" r="38043" b="21856"/>
          <a:stretch/>
        </p:blipFill>
        <p:spPr>
          <a:xfrm rot="16200000">
            <a:off x="5192995" y="2118167"/>
            <a:ext cx="2280212" cy="32640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097BB8-1654-4443-B989-7E93535904D4}"/>
              </a:ext>
            </a:extLst>
          </p:cNvPr>
          <p:cNvSpPr txBox="1"/>
          <p:nvPr/>
        </p:nvSpPr>
        <p:spPr>
          <a:xfrm>
            <a:off x="8790113" y="549797"/>
            <a:ext cx="33132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Depending on the amount of direction change required the unit will follow this pattern</a:t>
            </a:r>
          </a:p>
          <a:p>
            <a:endParaRPr lang="en-GB" dirty="0"/>
          </a:p>
          <a:p>
            <a:endParaRPr lang="en-GB" dirty="0"/>
          </a:p>
          <a:p>
            <a:pPr marL="342900" indent="-342900">
              <a:buAutoNum type="arabicPeriod"/>
            </a:pPr>
            <a:r>
              <a:rPr lang="en-GB" dirty="0"/>
              <a:t>Start rotating slowly</a:t>
            </a:r>
          </a:p>
          <a:p>
            <a:pPr marL="342900" indent="-342900">
              <a:buAutoNum type="arabicPeriod"/>
            </a:pPr>
            <a:r>
              <a:rPr lang="en-GB" dirty="0"/>
              <a:t>Speed up for the middle part</a:t>
            </a:r>
          </a:p>
          <a:p>
            <a:pPr marL="342900" indent="-342900">
              <a:buAutoNum type="arabicPeriod"/>
            </a:pPr>
            <a:r>
              <a:rPr lang="en-GB" dirty="0"/>
              <a:t>Reduce speed as target approaches</a:t>
            </a:r>
          </a:p>
          <a:p>
            <a:pPr marL="342900" indent="-342900">
              <a:buAutoNum type="arabicPeriod"/>
            </a:pPr>
            <a:r>
              <a:rPr lang="en-GB" dirty="0"/>
              <a:t>Stop rotation</a:t>
            </a:r>
          </a:p>
          <a:p>
            <a:pPr marL="342900" indent="-342900">
              <a:buAutoNum type="arabicPeriod"/>
            </a:pPr>
            <a:r>
              <a:rPr lang="en-GB" dirty="0"/>
              <a:t>Pause</a:t>
            </a:r>
          </a:p>
          <a:p>
            <a:pPr marL="342900" indent="-342900">
              <a:buAutoNum type="arabicPeriod"/>
            </a:pPr>
            <a:r>
              <a:rPr lang="en-GB" dirty="0"/>
              <a:t>Remove backlash/overrun to compensate for inertia.</a:t>
            </a:r>
          </a:p>
        </p:txBody>
      </p:sp>
    </p:spTree>
    <p:extLst>
      <p:ext uri="{BB962C8B-B14F-4D97-AF65-F5344CB8AC3E}">
        <p14:creationId xmlns:p14="http://schemas.microsoft.com/office/powerpoint/2010/main" val="3806820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272EBD7-F082-46B8-BB6F-985541BFA8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3" t="24098" r="30129" b="19739"/>
          <a:stretch/>
        </p:blipFill>
        <p:spPr>
          <a:xfrm rot="16200000">
            <a:off x="1015709" y="96950"/>
            <a:ext cx="2407533" cy="3313227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017E36-0244-48A3-9047-60E3608CD7C0}"/>
              </a:ext>
            </a:extLst>
          </p:cNvPr>
          <p:cNvCxnSpPr>
            <a:cxnSpLocks/>
          </p:cNvCxnSpPr>
          <p:nvPr/>
        </p:nvCxnSpPr>
        <p:spPr>
          <a:xfrm flipH="1" flipV="1">
            <a:off x="3646261" y="919129"/>
            <a:ext cx="1666519" cy="1546279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FE53BD6-FDB5-4444-8B36-8A2C86E49931}"/>
              </a:ext>
            </a:extLst>
          </p:cNvPr>
          <p:cNvSpPr txBox="1"/>
          <p:nvPr/>
        </p:nvSpPr>
        <p:spPr>
          <a:xfrm>
            <a:off x="4861431" y="2587999"/>
            <a:ext cx="2360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Press the set-up screen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E29F32-38CA-493C-869B-7D80E46130A3}"/>
              </a:ext>
            </a:extLst>
          </p:cNvPr>
          <p:cNvSpPr txBox="1"/>
          <p:nvPr/>
        </p:nvSpPr>
        <p:spPr>
          <a:xfrm>
            <a:off x="3646261" y="549797"/>
            <a:ext cx="5143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Calibrating the unit</a:t>
            </a:r>
          </a:p>
        </p:txBody>
      </p:sp>
      <p:pic>
        <p:nvPicPr>
          <p:cNvPr id="10" name="Picture 9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0AF2E1C2-455F-458F-A81F-6DE9FB96FC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72" t="29199" r="30653" b="20338"/>
          <a:stretch/>
        </p:blipFill>
        <p:spPr>
          <a:xfrm rot="16200000">
            <a:off x="2291788" y="3460832"/>
            <a:ext cx="2581154" cy="346083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EED2A14-AA6F-41E1-A08A-4035E4C3C66D}"/>
              </a:ext>
            </a:extLst>
          </p:cNvPr>
          <p:cNvCxnSpPr>
            <a:cxnSpLocks/>
          </p:cNvCxnSpPr>
          <p:nvPr/>
        </p:nvCxnSpPr>
        <p:spPr>
          <a:xfrm>
            <a:off x="1041722" y="3486345"/>
            <a:ext cx="2002420" cy="1212977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F1F7394-D78C-41AA-B770-5597BB9CE6A6}"/>
              </a:ext>
            </a:extLst>
          </p:cNvPr>
          <p:cNvSpPr txBox="1"/>
          <p:nvPr/>
        </p:nvSpPr>
        <p:spPr>
          <a:xfrm>
            <a:off x="862576" y="3160296"/>
            <a:ext cx="111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0 Degrees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E8F6D3-99C8-4454-9DD3-B65FA9277488}"/>
              </a:ext>
            </a:extLst>
          </p:cNvPr>
          <p:cNvSpPr txBox="1"/>
          <p:nvPr/>
        </p:nvSpPr>
        <p:spPr>
          <a:xfrm>
            <a:off x="482017" y="4821915"/>
            <a:ext cx="1236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90 Degrees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6FF7AF-B4B0-4FCA-AA3B-C8A384049C40}"/>
              </a:ext>
            </a:extLst>
          </p:cNvPr>
          <p:cNvSpPr txBox="1"/>
          <p:nvPr/>
        </p:nvSpPr>
        <p:spPr>
          <a:xfrm>
            <a:off x="423507" y="5645836"/>
            <a:ext cx="1353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180 Degrees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35F549-AEB3-4616-A176-8775600BB6B4}"/>
              </a:ext>
            </a:extLst>
          </p:cNvPr>
          <p:cNvSpPr txBox="1"/>
          <p:nvPr/>
        </p:nvSpPr>
        <p:spPr>
          <a:xfrm>
            <a:off x="5312780" y="4626201"/>
            <a:ext cx="1353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270 Degrees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379E58-51A8-4A50-9063-58EB57C92A88}"/>
              </a:ext>
            </a:extLst>
          </p:cNvPr>
          <p:cNvSpPr txBox="1"/>
          <p:nvPr/>
        </p:nvSpPr>
        <p:spPr>
          <a:xfrm>
            <a:off x="5312779" y="5059195"/>
            <a:ext cx="1353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360 Degrees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4E860C-0F84-468E-A924-F50F70811B71}"/>
              </a:ext>
            </a:extLst>
          </p:cNvPr>
          <p:cNvSpPr txBox="1"/>
          <p:nvPr/>
        </p:nvSpPr>
        <p:spPr>
          <a:xfrm>
            <a:off x="5312779" y="5677950"/>
            <a:ext cx="1353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450 Degrees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D522CE-E5C6-49CA-8D44-8A8487661986}"/>
              </a:ext>
            </a:extLst>
          </p:cNvPr>
          <p:cNvSpPr txBox="1"/>
          <p:nvPr/>
        </p:nvSpPr>
        <p:spPr>
          <a:xfrm>
            <a:off x="8249151" y="297974"/>
            <a:ext cx="3460832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Calibration Sequence:</a:t>
            </a:r>
          </a:p>
          <a:p>
            <a:endParaRPr lang="en-GB" dirty="0"/>
          </a:p>
          <a:p>
            <a:pPr marL="342900" indent="-342900">
              <a:buAutoNum type="arabicPeriod"/>
            </a:pPr>
            <a:r>
              <a:rPr lang="en-GB" dirty="0"/>
              <a:t>Position Antenna at 0 Degrees</a:t>
            </a:r>
          </a:p>
          <a:p>
            <a:pPr marL="342900" indent="-342900">
              <a:buAutoNum type="arabicPeriod"/>
            </a:pPr>
            <a:r>
              <a:rPr lang="en-GB" dirty="0"/>
              <a:t>Press the Record button to save the sensor setting as “zero”.</a:t>
            </a:r>
          </a:p>
          <a:p>
            <a:pPr marL="342900" indent="-342900">
              <a:buAutoNum type="arabicPeriod"/>
            </a:pPr>
            <a:r>
              <a:rPr lang="en-GB" dirty="0"/>
              <a:t>Position Antenna at 90 Degrees</a:t>
            </a:r>
          </a:p>
          <a:p>
            <a:pPr marL="342900" indent="-342900">
              <a:buAutoNum type="arabicPeriod"/>
            </a:pPr>
            <a:r>
              <a:rPr lang="en-GB" dirty="0"/>
              <a:t>Press the Record button for 90</a:t>
            </a:r>
          </a:p>
          <a:p>
            <a:pPr marL="342900" indent="-342900">
              <a:buAutoNum type="arabicPeriod"/>
            </a:pPr>
            <a:endParaRPr lang="en-GB" dirty="0"/>
          </a:p>
          <a:p>
            <a:r>
              <a:rPr lang="en-GB" dirty="0"/>
              <a:t>Continue for 180,270, 360 and 450 degrees.</a:t>
            </a:r>
          </a:p>
          <a:p>
            <a:endParaRPr lang="en-GB" dirty="0"/>
          </a:p>
          <a:p>
            <a:r>
              <a:rPr lang="en-GB" dirty="0"/>
              <a:t>Press the “Save” button to record the defaults. Cancel discards the new calibration points and remain unchanged.</a:t>
            </a:r>
          </a:p>
          <a:p>
            <a:endParaRPr lang="en-GB" dirty="0"/>
          </a:p>
          <a:p>
            <a:r>
              <a:rPr lang="en-GB" dirty="0"/>
              <a:t>It is possible to set any number of points, it is not necessary to always do a full calibration.</a:t>
            </a:r>
          </a:p>
          <a:p>
            <a:endParaRPr lang="en-GB" dirty="0"/>
          </a:p>
          <a:p>
            <a:r>
              <a:rPr lang="en-GB" dirty="0"/>
              <a:t>Settings are saved to non-volatile memory.</a:t>
            </a:r>
          </a:p>
        </p:txBody>
      </p:sp>
    </p:spTree>
    <p:extLst>
      <p:ext uri="{BB962C8B-B14F-4D97-AF65-F5344CB8AC3E}">
        <p14:creationId xmlns:p14="http://schemas.microsoft.com/office/powerpoint/2010/main" val="1260892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per with writing on it&#10;&#10;Description automatically generated">
            <a:extLst>
              <a:ext uri="{FF2B5EF4-FFF2-40B4-BE49-F238E27FC236}">
                <a16:creationId xmlns:a16="http://schemas.microsoft.com/office/drawing/2014/main" id="{432225D6-21AF-482F-78E7-EDE8F60F0A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3" t="6812" r="14526" b="3430"/>
          <a:stretch/>
        </p:blipFill>
        <p:spPr>
          <a:xfrm rot="16200000">
            <a:off x="2072513" y="-1416532"/>
            <a:ext cx="6171791" cy="958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57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1D8DB79F-A389-C813-5978-7B953E4928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88" t="-1713" r="13952" b="1713"/>
          <a:stretch/>
        </p:blipFill>
        <p:spPr>
          <a:xfrm rot="16200000">
            <a:off x="4692923" y="-3450537"/>
            <a:ext cx="3008247" cy="1160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961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277</Words>
  <Application>Microsoft Office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Gareth Davies</dc:creator>
  <cp:lastModifiedBy>Gareth Davies</cp:lastModifiedBy>
  <cp:revision>4</cp:revision>
  <dcterms:created xsi:type="dcterms:W3CDTF">2022-03-07T12:26:54Z</dcterms:created>
  <dcterms:modified xsi:type="dcterms:W3CDTF">2024-01-30T13:11:39Z</dcterms:modified>
</cp:coreProperties>
</file>

<file path=docProps/thumbnail.jpeg>
</file>